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2995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9490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0438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3748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90471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943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26467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578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0801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2487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2888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96897" y="185738"/>
            <a:ext cx="904875" cy="84772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6311900"/>
            <a:ext cx="1657975" cy="43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493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e-sfera.hr/dodatni-digitalni-sadrzaji/cb1f9a4d-a5bc-4f41-a9f6-517ea757fda0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cb1f9a4d-a5bc-4f41-a9f6-517ea757fda0/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e-sfera.hr/dodatni-digitalni-sadrzaji/cb1f9a4d-a5bc-4f41-a9f6-517ea757fda0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cb1f9a4d-a5bc-4f41-a9f6-517ea757fda0/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83177" y="196850"/>
            <a:ext cx="10659292" cy="1623241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rgbClr val="0070C0"/>
                </a:solidFill>
              </a:rPr>
              <a:t>Kako očuvati funkciju mokraćnog sustava</a:t>
            </a:r>
            <a:endParaRPr lang="hr-HR" b="1" dirty="0">
              <a:solidFill>
                <a:srgbClr val="0070C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351314" y="3143794"/>
            <a:ext cx="4937760" cy="548640"/>
          </a:xfrm>
        </p:spPr>
        <p:txBody>
          <a:bodyPr>
            <a:normAutofit fontScale="77500" lnSpcReduction="20000"/>
          </a:bodyPr>
          <a:lstStyle/>
          <a:p>
            <a:pPr algn="l"/>
            <a:endParaRPr lang="hr-HR" sz="54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6" name="Picture 4" descr="rad1903A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664" y="2019572"/>
            <a:ext cx="5288416" cy="4119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64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/>
              <a:t>Mokraća</a:t>
            </a:r>
            <a:endParaRPr lang="hr-HR" sz="2800" b="1" dirty="0"/>
          </a:p>
        </p:txBody>
      </p:sp>
      <p:sp>
        <p:nvSpPr>
          <p:cNvPr id="10" name="Rezervirano mjesto sadržaja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24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hr-HR" sz="2400" dirty="0" smtClean="0"/>
              <a:t>                  </a:t>
            </a: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i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Rezervirano mjesto teksta 8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550818" cy="38115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dirty="0" smtClean="0"/>
          </a:p>
          <a:p>
            <a:pPr marL="285750" indent="-285750">
              <a:buFontTx/>
              <a:buChar char="-"/>
            </a:pPr>
            <a:r>
              <a:rPr lang="hr-HR" sz="2400" dirty="0"/>
              <a:t>b</a:t>
            </a:r>
            <a:r>
              <a:rPr lang="hr-HR" sz="2400" dirty="0" smtClean="0"/>
              <a:t>istra i žućkasta tekućina</a:t>
            </a:r>
          </a:p>
          <a:p>
            <a:pPr marL="285750" indent="-285750">
              <a:buFontTx/>
              <a:buChar char="-"/>
            </a:pPr>
            <a:r>
              <a:rPr lang="hr-HR" sz="2400" dirty="0"/>
              <a:t>s</a:t>
            </a:r>
            <a:r>
              <a:rPr lang="hr-HR" sz="2400" dirty="0" smtClean="0"/>
              <a:t>astav ovisi o dobi, aktivnostima, prehrani i količini unesene tekućine</a:t>
            </a:r>
          </a:p>
          <a:p>
            <a:pPr marL="285750" indent="-285750">
              <a:buFontTx/>
              <a:buChar char="-"/>
            </a:pPr>
            <a:endParaRPr lang="hr-HR" sz="2400" dirty="0"/>
          </a:p>
          <a:p>
            <a:endParaRPr lang="hr-HR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hr-HR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O čemu ovisi količina izlučene mokraće i njezina boja? </a:t>
            </a:r>
            <a:r>
              <a:rPr lang="hr-HR" sz="2400" i="1" dirty="0">
                <a:solidFill>
                  <a:schemeClr val="accent6">
                    <a:lumMod val="75000"/>
                  </a:schemeClr>
                </a:solidFill>
              </a:rPr>
              <a:t>RB str.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16</a:t>
            </a:r>
            <a:r>
              <a:rPr lang="hr-HR" sz="2400" i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hr-HR" sz="24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83383" y="1532708"/>
            <a:ext cx="4136571" cy="399723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5374" y="4120308"/>
            <a:ext cx="88106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646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Analiza mokraće</a:t>
            </a:r>
            <a:endParaRPr lang="hr-HR" sz="2800" dirty="0">
              <a:latin typeface="+mn-lt"/>
            </a:endParaRPr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56366" y="1889761"/>
            <a:ext cx="5251268" cy="3483428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/>
              <a:t>pomoću testnih vrpci ili biokemijska </a:t>
            </a:r>
            <a:r>
              <a:rPr lang="hr-HR" sz="2400" dirty="0" smtClean="0"/>
              <a:t>analiza</a:t>
            </a:r>
          </a:p>
          <a:p>
            <a:pPr marL="342900" indent="-342900">
              <a:buFontTx/>
              <a:buChar char="-"/>
            </a:pPr>
            <a:r>
              <a:rPr lang="hr-HR" sz="2400" dirty="0" smtClean="0"/>
              <a:t>prati se i analizira izgled, boja, miris, </a:t>
            </a:r>
            <a:r>
              <a:rPr lang="hr-HR" sz="2400" dirty="0" smtClean="0"/>
              <a:t>pH-vrijednost </a:t>
            </a:r>
            <a:r>
              <a:rPr lang="hr-HR" sz="2400" dirty="0" smtClean="0"/>
              <a:t>i prisutnost tvari koje se obično ne nalaze u sastavu mokraće</a:t>
            </a:r>
          </a:p>
        </p:txBody>
      </p:sp>
    </p:spTree>
    <p:extLst>
      <p:ext uri="{BB962C8B-B14F-4D97-AF65-F5344CB8AC3E}">
        <p14:creationId xmlns:p14="http://schemas.microsoft.com/office/powerpoint/2010/main" xmlns="" val="379075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Poremećaji u radu mokraćnog sustava:</a:t>
            </a:r>
            <a:endParaRPr lang="hr-HR" sz="2800" dirty="0">
              <a:latin typeface="+mn-lt"/>
            </a:endParaRPr>
          </a:p>
        </p:txBody>
      </p:sp>
      <p:sp>
        <p:nvSpPr>
          <p:cNvPr id="10" name="Rezervirano mjesto teksta 9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hr-HR" b="0" dirty="0" smtClean="0"/>
              <a:t>Upala mokraćne cijevi, mokraćnog mjehura, mokraćovoda ili bubrega </a:t>
            </a:r>
            <a:endParaRPr lang="hr-HR" b="0" dirty="0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 smtClean="0"/>
              <a:t>bakterije</a:t>
            </a:r>
          </a:p>
          <a:p>
            <a:pPr>
              <a:buFontTx/>
              <a:buChar char="-"/>
            </a:pPr>
            <a:r>
              <a:rPr lang="hr-HR" sz="2400" dirty="0"/>
              <a:t>l</a:t>
            </a:r>
            <a:r>
              <a:rPr lang="hr-HR" sz="2400" dirty="0" smtClean="0"/>
              <a:t>iječenje: antibioticima uz uzimanje dovoljne količine tekućine i </a:t>
            </a:r>
            <a:r>
              <a:rPr lang="hr-HR" sz="2400" dirty="0" err="1" smtClean="0"/>
              <a:t>utopljavanje</a:t>
            </a:r>
            <a:endParaRPr lang="hr-HR" sz="2400" dirty="0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Picture 3" descr="rad712CD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20843" y="2758055"/>
            <a:ext cx="3685902" cy="3178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1201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+mn-lt"/>
              </a:rPr>
              <a:t>Bubrežni kamenci</a:t>
            </a:r>
            <a:endParaRPr lang="hr-HR" sz="2800" dirty="0">
              <a:latin typeface="+mn-lt"/>
            </a:endParaRPr>
          </a:p>
        </p:txBody>
      </p:sp>
      <p:sp>
        <p:nvSpPr>
          <p:cNvPr id="9" name="Rezervirano mjesto teksta 8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455023" cy="3811588"/>
          </a:xfrm>
        </p:spPr>
        <p:txBody>
          <a:bodyPr>
            <a:normAutofit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taloženje kristala soli kalcija i mokraćne kiseline iz mokraće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l</a:t>
            </a:r>
            <a:r>
              <a:rPr lang="hr-HR" sz="2400" dirty="0" smtClean="0"/>
              <a:t>iječenje: ultrazvučno razbijanje kristala u pijesak uz konzumaciju veće količine tekućine ili operativno</a:t>
            </a:r>
          </a:p>
          <a:p>
            <a:pPr marL="342900" indent="-342900">
              <a:buFontTx/>
              <a:buChar char="-"/>
            </a:pPr>
            <a:endParaRPr lang="hr-HR" sz="2400" dirty="0"/>
          </a:p>
          <a:p>
            <a:r>
              <a:rPr lang="hr-HR" sz="2400" dirty="0" smtClean="0">
                <a:hlinkClick r:id="rId2"/>
              </a:rPr>
              <a:t>Vizualno</a:t>
            </a:r>
            <a:endParaRPr lang="hr-HR" sz="2400" dirty="0" smtClean="0"/>
          </a:p>
          <a:p>
            <a:pPr marL="342900" indent="-342900">
              <a:buFontTx/>
              <a:buChar char="-"/>
            </a:pPr>
            <a:endParaRPr lang="hr-HR" sz="2400" dirty="0" smtClean="0"/>
          </a:p>
        </p:txBody>
      </p:sp>
      <p:pic>
        <p:nvPicPr>
          <p:cNvPr id="10" name="Picture 4" descr="rad99F88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6578" y="3474585"/>
            <a:ext cx="4022747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image al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6579" y="265611"/>
            <a:ext cx="4022747" cy="298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99026" y="4911054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1824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dirty="0" smtClean="0">
                <a:latin typeface="+mn-lt"/>
              </a:rPr>
              <a:t>Hemodijaliza</a:t>
            </a:r>
            <a:endParaRPr lang="hr-HR" sz="2800" dirty="0">
              <a:latin typeface="+mn-lt"/>
            </a:endParaRPr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47449" y="987425"/>
            <a:ext cx="3243677" cy="4873625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izvantjelesno pročišćavanje krvi kod osoba čiji bubrezi ne funkcioniraju</a:t>
            </a:r>
          </a:p>
          <a:p>
            <a:endParaRPr lang="hr-HR" sz="2400" dirty="0"/>
          </a:p>
          <a:p>
            <a:r>
              <a:rPr lang="hr-HR" sz="2400" dirty="0" smtClean="0">
                <a:hlinkClick r:id="rId3"/>
              </a:rPr>
              <a:t>Zanimljivosti</a:t>
            </a:r>
            <a:endParaRPr lang="hr-HR" sz="2400" dirty="0" smtClean="0"/>
          </a:p>
          <a:p>
            <a:endParaRPr lang="hr-HR" sz="2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706" y="3763748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2364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+mn-lt"/>
              </a:rPr>
              <a:t>Transplantacija bubrega</a:t>
            </a:r>
            <a:endParaRPr lang="hr-HR" sz="2400" dirty="0">
              <a:latin typeface="+mn-lt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presađivanje bubrega 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m</a:t>
            </a:r>
            <a:r>
              <a:rPr lang="hr-HR" sz="2400" dirty="0" smtClean="0"/>
              <a:t>ora se genski podudarati s organizmom u koji se presađuje kako ne bi došlo do odbacivanja</a:t>
            </a:r>
          </a:p>
          <a:p>
            <a:pPr marL="342900" indent="-342900">
              <a:buFontTx/>
              <a:buChar char="-"/>
            </a:pPr>
            <a:endParaRPr lang="hr-HR" sz="2400" dirty="0">
              <a:hlinkClick r:id="rId2"/>
            </a:endParaRPr>
          </a:p>
          <a:p>
            <a:r>
              <a:rPr lang="hr-HR" sz="2400" dirty="0" smtClean="0">
                <a:hlinkClick r:id="rId2"/>
              </a:rPr>
              <a:t>Istraži</a:t>
            </a:r>
            <a:endParaRPr lang="hr-HR" sz="2400" dirty="0"/>
          </a:p>
        </p:txBody>
      </p:sp>
      <p:pic>
        <p:nvPicPr>
          <p:cNvPr id="5" name="Content Placeholder 4" descr="rad285A9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4857" y="2917915"/>
            <a:ext cx="3712845" cy="2742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radD2697.jpg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20618" y="780778"/>
            <a:ext cx="3225165" cy="190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18718" y="4624938"/>
            <a:ext cx="948166" cy="90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8565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+mn-lt"/>
              </a:rPr>
              <a:t>Za zdravlje bubrega:</a:t>
            </a:r>
            <a:endParaRPr lang="hr-HR" sz="2800" dirty="0">
              <a:latin typeface="+mn-lt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piti dovoljno tekućine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i</a:t>
            </a:r>
            <a:r>
              <a:rPr lang="hr-HR" sz="2400" dirty="0" smtClean="0"/>
              <a:t>zbjegavati jako začinjenu hranu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izbjegavati </a:t>
            </a:r>
            <a:r>
              <a:rPr lang="hr-HR" sz="2400" dirty="0" smtClean="0"/>
              <a:t>alkoholna pića, otrove, narkotike i nikotin</a:t>
            </a:r>
            <a:endParaRPr lang="hr-HR" sz="2400" dirty="0"/>
          </a:p>
        </p:txBody>
      </p:sp>
      <p:pic>
        <p:nvPicPr>
          <p:cNvPr id="5" name="Picture 16" descr="rad15285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6436" y="3927566"/>
            <a:ext cx="2440678" cy="2838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radCEC76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1137" y="155212"/>
            <a:ext cx="3441994" cy="2465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radBDEF2.jpg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1137" y="5066412"/>
            <a:ext cx="3441994" cy="170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rad80A11.jpg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1136" y="2640572"/>
            <a:ext cx="3354909" cy="235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86436" y="155212"/>
            <a:ext cx="2440678" cy="366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579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0978" y="2476198"/>
            <a:ext cx="977900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Naslov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10" name="Podnaslov 9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hr-HR" dirty="0" smtClean="0">
                <a:hlinkClick r:id="rId3"/>
              </a:rPr>
              <a:t>Provjeri znanje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26014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175</Words>
  <Application>Microsoft Office PowerPoint</Application>
  <PresentationFormat>Custom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Tema sustava Office</vt:lpstr>
      <vt:lpstr>Kako očuvati funkciju mokraćnog sustava</vt:lpstr>
      <vt:lpstr>Mokraća</vt:lpstr>
      <vt:lpstr>Analiza mokraće</vt:lpstr>
      <vt:lpstr>Poremećaji u radu mokraćnog sustava:</vt:lpstr>
      <vt:lpstr>Bubrežni kamenci</vt:lpstr>
      <vt:lpstr>Hemodijaliza</vt:lpstr>
      <vt:lpstr>Transplantacija bubrega</vt:lpstr>
      <vt:lpstr>Za zdravlje bubrega: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Održavanje ravnotežnih uvjeta u organizmu</dc:title>
  <dc:creator>Sanja Irić Šironja</dc:creator>
  <cp:lastModifiedBy>sk-mpovalec</cp:lastModifiedBy>
  <cp:revision>37</cp:revision>
  <dcterms:created xsi:type="dcterms:W3CDTF">2019-08-12T09:58:08Z</dcterms:created>
  <dcterms:modified xsi:type="dcterms:W3CDTF">2020-08-24T06:40:30Z</dcterms:modified>
</cp:coreProperties>
</file>